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0" r:id="rId3"/>
    <p:sldId id="257" r:id="rId4"/>
    <p:sldId id="262" r:id="rId5"/>
    <p:sldId id="263" r:id="rId6"/>
    <p:sldId id="258" r:id="rId7"/>
    <p:sldId id="264" r:id="rId8"/>
    <p:sldId id="265" r:id="rId9"/>
    <p:sldId id="259" r:id="rId10"/>
    <p:sldId id="266" r:id="rId11"/>
    <p:sldId id="267" r:id="rId12"/>
    <p:sldId id="260" r:id="rId13"/>
    <p:sldId id="268" r:id="rId14"/>
    <p:sldId id="269" r:id="rId15"/>
    <p:sldId id="261" r:id="rId16"/>
    <p:sldId id="270" r:id="rId17"/>
    <p:sldId id="271" r:id="rId18"/>
    <p:sldId id="281" r:id="rId19"/>
    <p:sldId id="273" r:id="rId20"/>
    <p:sldId id="272" r:id="rId21"/>
    <p:sldId id="289" r:id="rId22"/>
    <p:sldId id="290" r:id="rId23"/>
    <p:sldId id="291" r:id="rId24"/>
    <p:sldId id="292" r:id="rId25"/>
    <p:sldId id="275" r:id="rId26"/>
    <p:sldId id="274" r:id="rId27"/>
    <p:sldId id="276" r:id="rId28"/>
    <p:sldId id="278" r:id="rId29"/>
    <p:sldId id="279" r:id="rId30"/>
    <p:sldId id="293" r:id="rId31"/>
    <p:sldId id="301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45916319283704E-2"/>
          <c:y val="2.3554603854389726E-2"/>
          <c:w val="0.65960413771808357"/>
          <c:h val="0.830835117773022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Essay praised</c:v>
                </c:pt>
              </c:strCache>
            </c:strRef>
          </c:tx>
          <c:spPr>
            <a:solidFill>
              <a:srgbClr val="FFFFFF"/>
            </a:solidFill>
            <a:ln w="12651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Sheet1!$B$1:$D$1</c:f>
              <c:strCache>
                <c:ptCount val="3"/>
                <c:pt idx="0">
                  <c:v>Old</c:v>
                </c:pt>
                <c:pt idx="1">
                  <c:v>New</c:v>
                </c:pt>
                <c:pt idx="2">
                  <c:v>Lure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9ECA-4353-9AFB-9A86DFED116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Essay criticized</c:v>
                </c:pt>
              </c:strCache>
            </c:strRef>
          </c:tx>
          <c:spPr>
            <a:solidFill>
              <a:srgbClr val="000000"/>
            </a:solidFill>
            <a:ln w="12651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Sheet1!$B$1:$D$1</c:f>
              <c:strCache>
                <c:ptCount val="3"/>
                <c:pt idx="0">
                  <c:v>Old</c:v>
                </c:pt>
                <c:pt idx="1">
                  <c:v>New</c:v>
                </c:pt>
                <c:pt idx="2">
                  <c:v>Lure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CA-4353-9AFB-9A86DFED1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639040"/>
        <c:axId val="33649024"/>
      </c:barChart>
      <c:catAx>
        <c:axId val="33639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3649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649024"/>
        <c:scaling>
          <c:orientation val="minMax"/>
        </c:scaling>
        <c:delete val="1"/>
        <c:axPos val="l"/>
        <c:title>
          <c:tx>
            <c:rich>
              <a:bodyPr/>
              <a:lstStyle/>
              <a:p>
                <a:pPr>
                  <a:defRPr sz="179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 smtClean="0"/>
                  <a:t>Proportion</a:t>
                </a:r>
                <a:r>
                  <a:rPr lang="en-US" baseline="0" dirty="0" smtClean="0"/>
                  <a:t> of Items Classified as Old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3.3151150223869268E-4"/>
              <c:y val="3.9947680592139614E-2"/>
            </c:manualLayout>
          </c:layout>
          <c:overlay val="0"/>
          <c:spPr>
            <a:noFill/>
            <a:ln w="25302">
              <a:noFill/>
            </a:ln>
          </c:spPr>
        </c:title>
        <c:numFmt formatCode="General" sourceLinked="1"/>
        <c:majorTickMark val="out"/>
        <c:minorTickMark val="none"/>
        <c:tickLblPos val="none"/>
        <c:crossAx val="33639040"/>
        <c:crosses val="autoZero"/>
        <c:crossBetween val="between"/>
      </c:valAx>
      <c:spPr>
        <a:noFill/>
        <a:ln w="12651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45916319283621E-2"/>
          <c:y val="2.3554603854389726E-2"/>
          <c:w val="0.65960413771808413"/>
          <c:h val="0.83083511777302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Essay praised</c:v>
                </c:pt>
              </c:strCache>
            </c:strRef>
          </c:tx>
          <c:spPr>
            <a:solidFill>
              <a:srgbClr val="FFFFFF"/>
            </a:solidFill>
            <a:ln w="12651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Sheet1!$B$1:$D$1</c:f>
              <c:strCache>
                <c:ptCount val="3"/>
                <c:pt idx="0">
                  <c:v>Old</c:v>
                </c:pt>
                <c:pt idx="1">
                  <c:v>New</c:v>
                </c:pt>
                <c:pt idx="2">
                  <c:v>Lure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0.8</c:v>
                </c:pt>
                <c:pt idx="1">
                  <c:v>0.2</c:v>
                </c:pt>
                <c:pt idx="2">
                  <c:v>0.70000000000000062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34-463E-9BB4-A4F520AB145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Essay criticized</c:v>
                </c:pt>
              </c:strCache>
            </c:strRef>
          </c:tx>
          <c:spPr>
            <a:solidFill>
              <a:srgbClr val="000000"/>
            </a:solidFill>
            <a:ln w="12651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Sheet1!$B$1:$D$1</c:f>
              <c:strCache>
                <c:ptCount val="3"/>
                <c:pt idx="0">
                  <c:v>Old</c:v>
                </c:pt>
                <c:pt idx="1">
                  <c:v>New</c:v>
                </c:pt>
                <c:pt idx="2">
                  <c:v>Lure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A234-463E-9BB4-A4F520AB1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463424"/>
        <c:axId val="107464960"/>
      </c:barChart>
      <c:catAx>
        <c:axId val="107463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74649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7464960"/>
        <c:scaling>
          <c:orientation val="minMax"/>
        </c:scaling>
        <c:delete val="1"/>
        <c:axPos val="l"/>
        <c:title>
          <c:tx>
            <c:rich>
              <a:bodyPr/>
              <a:lstStyle/>
              <a:p>
                <a:pPr>
                  <a:defRPr sz="179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 smtClean="0"/>
                  <a:t>Proportion</a:t>
                </a:r>
                <a:r>
                  <a:rPr lang="en-US" baseline="0" dirty="0" smtClean="0"/>
                  <a:t> of Items Classified as Old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3.3151150223869225E-4"/>
              <c:y val="3.9947680592139614E-2"/>
            </c:manualLayout>
          </c:layout>
          <c:overlay val="0"/>
          <c:spPr>
            <a:noFill/>
            <a:ln w="25302">
              <a:noFill/>
            </a:ln>
          </c:spPr>
        </c:title>
        <c:numFmt formatCode="General" sourceLinked="1"/>
        <c:majorTickMark val="out"/>
        <c:minorTickMark val="none"/>
        <c:tickLblPos val="none"/>
        <c:crossAx val="107463424"/>
        <c:crosses val="autoZero"/>
        <c:crossBetween val="between"/>
      </c:valAx>
      <c:spPr>
        <a:noFill/>
        <a:ln w="12651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5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5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53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6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0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55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77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27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0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7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5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5EC53-9E52-3046-9645-8CDE097A007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1F262-9685-F74A-859D-55D89169FC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9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Memory Experiment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48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blank piece of paper, Make space for writing down 5 lists of words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53737" y="2996473"/>
            <a:ext cx="2411761" cy="33960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53632" y="3110625"/>
            <a:ext cx="50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/>
              <a:t>List 1</a:t>
            </a:r>
            <a:endParaRPr lang="en-US" sz="12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176758" y="3124525"/>
            <a:ext cx="50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/>
              <a:t>List 2</a:t>
            </a:r>
            <a:endParaRPr lang="en-US" sz="12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4938521" y="3110625"/>
            <a:ext cx="50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/>
              <a:t>List 3</a:t>
            </a:r>
            <a:endParaRPr lang="en-US" sz="1200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760631" y="4720901"/>
            <a:ext cx="50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/>
              <a:t>List 4</a:t>
            </a:r>
            <a:endParaRPr lang="en-US" sz="12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4583757" y="4734801"/>
            <a:ext cx="509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u="sng" dirty="0" smtClean="0"/>
              <a:t>List 5</a:t>
            </a:r>
            <a:endParaRPr lang="en-US" sz="1200" u="sng" dirty="0"/>
          </a:p>
        </p:txBody>
      </p:sp>
    </p:spTree>
    <p:extLst>
      <p:ext uri="{BB962C8B-B14F-4D97-AF65-F5344CB8AC3E}">
        <p14:creationId xmlns:p14="http://schemas.microsoft.com/office/powerpoint/2010/main" val="271467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453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3212"/>
            <a:ext cx="8229600" cy="569329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bed</a:t>
            </a:r>
          </a:p>
          <a:p>
            <a:pPr marL="0" indent="0" algn="ctr">
              <a:buNone/>
            </a:pPr>
            <a:r>
              <a:rPr lang="en-US" dirty="0" smtClean="0"/>
              <a:t>rest</a:t>
            </a:r>
          </a:p>
          <a:p>
            <a:pPr marL="0" indent="0" algn="ctr">
              <a:buNone/>
            </a:pPr>
            <a:r>
              <a:rPr lang="en-US" dirty="0" smtClean="0"/>
              <a:t>awake</a:t>
            </a:r>
          </a:p>
          <a:p>
            <a:pPr marL="0" indent="0" algn="ctr">
              <a:buNone/>
            </a:pPr>
            <a:r>
              <a:rPr lang="en-US" dirty="0" smtClean="0"/>
              <a:t>tired</a:t>
            </a:r>
          </a:p>
          <a:p>
            <a:pPr marL="0" indent="0" algn="ctr">
              <a:buNone/>
            </a:pPr>
            <a:r>
              <a:rPr lang="en-US" dirty="0" smtClean="0"/>
              <a:t>dream</a:t>
            </a:r>
          </a:p>
          <a:p>
            <a:pPr marL="0" indent="0" algn="ctr">
              <a:buNone/>
            </a:pPr>
            <a:r>
              <a:rPr lang="en-US" dirty="0" smtClean="0"/>
              <a:t>wake</a:t>
            </a:r>
          </a:p>
          <a:p>
            <a:pPr marL="0" indent="0" algn="ctr">
              <a:buNone/>
            </a:pPr>
            <a:r>
              <a:rPr lang="en-US" dirty="0" smtClean="0"/>
              <a:t>snooze</a:t>
            </a:r>
          </a:p>
          <a:p>
            <a:pPr marL="0" indent="0" algn="ctr">
              <a:buNone/>
            </a:pPr>
            <a:r>
              <a:rPr lang="en-US" dirty="0" smtClean="0"/>
              <a:t>blanket</a:t>
            </a:r>
          </a:p>
          <a:p>
            <a:pPr marL="0" indent="0" algn="ctr">
              <a:buNone/>
            </a:pPr>
            <a:r>
              <a:rPr lang="en-US" dirty="0" smtClean="0"/>
              <a:t>doze</a:t>
            </a:r>
          </a:p>
          <a:p>
            <a:pPr marL="0" indent="0" algn="ctr">
              <a:buNone/>
            </a:pPr>
            <a:r>
              <a:rPr lang="en-US" dirty="0" smtClean="0"/>
              <a:t>slumber</a:t>
            </a:r>
          </a:p>
          <a:p>
            <a:pPr marL="0" indent="0" algn="ctr">
              <a:buNone/>
            </a:pPr>
            <a:r>
              <a:rPr lang="en-US" dirty="0" smtClean="0"/>
              <a:t>snore</a:t>
            </a:r>
          </a:p>
          <a:p>
            <a:pPr marL="0" indent="0" algn="ctr">
              <a:buNone/>
            </a:pPr>
            <a:r>
              <a:rPr lang="en-US" dirty="0" smtClean="0"/>
              <a:t>nap</a:t>
            </a:r>
          </a:p>
        </p:txBody>
      </p:sp>
    </p:spTree>
    <p:extLst>
      <p:ext uri="{BB962C8B-B14F-4D97-AF65-F5344CB8AC3E}">
        <p14:creationId xmlns:p14="http://schemas.microsoft.com/office/powerpoint/2010/main" val="195123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30 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Count backwards from 217 by 3s for 30 seconds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4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 List 1, write down as many words as you can remember from list 1</a:t>
            </a:r>
          </a:p>
          <a:p>
            <a:endParaRPr lang="en-US" dirty="0"/>
          </a:p>
          <a:p>
            <a:r>
              <a:rPr lang="en-US" dirty="0" smtClean="0"/>
              <a:t>You have 1 minute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43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453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3212"/>
            <a:ext cx="8229600" cy="569329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mad</a:t>
            </a:r>
          </a:p>
          <a:p>
            <a:pPr marL="0" indent="0" algn="ctr">
              <a:buNone/>
            </a:pPr>
            <a:r>
              <a:rPr lang="en-US" dirty="0" smtClean="0"/>
              <a:t>fear</a:t>
            </a:r>
          </a:p>
          <a:p>
            <a:pPr marL="0" indent="0" algn="ctr">
              <a:buNone/>
            </a:pPr>
            <a:r>
              <a:rPr lang="en-US" dirty="0" smtClean="0"/>
              <a:t>hate</a:t>
            </a:r>
          </a:p>
          <a:p>
            <a:pPr marL="0" indent="0" algn="ctr">
              <a:buNone/>
            </a:pPr>
            <a:r>
              <a:rPr lang="en-US" dirty="0" smtClean="0"/>
              <a:t>rage</a:t>
            </a:r>
          </a:p>
          <a:p>
            <a:pPr marL="0" indent="0" algn="ctr">
              <a:buNone/>
            </a:pPr>
            <a:r>
              <a:rPr lang="en-US" dirty="0" smtClean="0"/>
              <a:t>temper</a:t>
            </a:r>
          </a:p>
          <a:p>
            <a:pPr marL="0" indent="0" algn="ctr">
              <a:buNone/>
            </a:pPr>
            <a:r>
              <a:rPr lang="en-US" dirty="0" smtClean="0"/>
              <a:t>fury</a:t>
            </a:r>
          </a:p>
          <a:p>
            <a:pPr marL="0" indent="0" algn="ctr">
              <a:buNone/>
            </a:pPr>
            <a:r>
              <a:rPr lang="en-US" dirty="0" smtClean="0"/>
              <a:t>ire</a:t>
            </a:r>
          </a:p>
          <a:p>
            <a:pPr marL="0" indent="0" algn="ctr">
              <a:buNone/>
            </a:pPr>
            <a:r>
              <a:rPr lang="en-US" dirty="0" smtClean="0"/>
              <a:t>wrath</a:t>
            </a:r>
          </a:p>
          <a:p>
            <a:pPr marL="0" indent="0" algn="ctr">
              <a:buNone/>
            </a:pPr>
            <a:r>
              <a:rPr lang="en-US" dirty="0" smtClean="0"/>
              <a:t>happy</a:t>
            </a:r>
          </a:p>
          <a:p>
            <a:pPr marL="0" indent="0" algn="ctr">
              <a:buNone/>
            </a:pPr>
            <a:r>
              <a:rPr lang="en-US" dirty="0" smtClean="0"/>
              <a:t>fight</a:t>
            </a:r>
          </a:p>
          <a:p>
            <a:pPr marL="0" indent="0" algn="ctr">
              <a:buNone/>
            </a:pPr>
            <a:r>
              <a:rPr lang="en-US" dirty="0" smtClean="0"/>
              <a:t>hatred</a:t>
            </a:r>
          </a:p>
          <a:p>
            <a:pPr marL="0" indent="0" algn="ctr">
              <a:buNone/>
            </a:pPr>
            <a:r>
              <a:rPr lang="en-US" dirty="0" smtClean="0"/>
              <a:t>mean</a:t>
            </a:r>
          </a:p>
        </p:txBody>
      </p:sp>
    </p:spTree>
    <p:extLst>
      <p:ext uri="{BB962C8B-B14F-4D97-AF65-F5344CB8AC3E}">
        <p14:creationId xmlns:p14="http://schemas.microsoft.com/office/powerpoint/2010/main" val="138214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30 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at 76, add 2, then subtract 3, then repeat.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 List 2, write down as many words as you can remember from list 2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You have 1 minute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0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453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3212"/>
            <a:ext cx="8229600" cy="569329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hot</a:t>
            </a:r>
          </a:p>
          <a:p>
            <a:pPr marL="0" indent="0" algn="ctr">
              <a:buNone/>
            </a:pPr>
            <a:r>
              <a:rPr lang="en-US" dirty="0" smtClean="0"/>
              <a:t>snow</a:t>
            </a:r>
          </a:p>
          <a:p>
            <a:pPr marL="0" indent="0" algn="ctr">
              <a:buNone/>
            </a:pPr>
            <a:r>
              <a:rPr lang="en-US" dirty="0" smtClean="0"/>
              <a:t>warm</a:t>
            </a:r>
          </a:p>
          <a:p>
            <a:pPr marL="0" indent="0" algn="ctr">
              <a:buNone/>
            </a:pPr>
            <a:r>
              <a:rPr lang="en-US" dirty="0" smtClean="0"/>
              <a:t>winter</a:t>
            </a:r>
          </a:p>
          <a:p>
            <a:pPr marL="0" indent="0" algn="ctr">
              <a:buNone/>
            </a:pPr>
            <a:r>
              <a:rPr lang="en-US" dirty="0" smtClean="0"/>
              <a:t>ice</a:t>
            </a:r>
          </a:p>
          <a:p>
            <a:pPr marL="0" indent="0" algn="ctr">
              <a:buNone/>
            </a:pPr>
            <a:r>
              <a:rPr lang="en-US" dirty="0" smtClean="0"/>
              <a:t>wet</a:t>
            </a:r>
          </a:p>
          <a:p>
            <a:pPr marL="0" indent="0" algn="ctr">
              <a:buNone/>
            </a:pPr>
            <a:r>
              <a:rPr lang="en-US" dirty="0" smtClean="0"/>
              <a:t>frigid</a:t>
            </a:r>
          </a:p>
          <a:p>
            <a:pPr marL="0" indent="0" algn="ctr">
              <a:buNone/>
            </a:pPr>
            <a:r>
              <a:rPr lang="en-US" dirty="0" smtClean="0"/>
              <a:t>chilly</a:t>
            </a:r>
          </a:p>
          <a:p>
            <a:pPr marL="0" indent="0" algn="ctr">
              <a:buNone/>
            </a:pPr>
            <a:r>
              <a:rPr lang="en-US" dirty="0" smtClean="0"/>
              <a:t>heat</a:t>
            </a:r>
          </a:p>
          <a:p>
            <a:pPr marL="0" indent="0" algn="ctr">
              <a:buNone/>
            </a:pPr>
            <a:r>
              <a:rPr lang="en-US" dirty="0" smtClean="0"/>
              <a:t>weather</a:t>
            </a:r>
          </a:p>
          <a:p>
            <a:pPr marL="0" indent="0" algn="ctr">
              <a:buNone/>
            </a:pPr>
            <a:r>
              <a:rPr lang="en-US" dirty="0" smtClean="0"/>
              <a:t>freeze</a:t>
            </a:r>
          </a:p>
          <a:p>
            <a:pPr marL="0" indent="0" algn="ctr">
              <a:buNone/>
            </a:pPr>
            <a:r>
              <a:rPr lang="en-US" dirty="0" smtClean="0"/>
              <a:t>air</a:t>
            </a:r>
          </a:p>
        </p:txBody>
      </p:sp>
    </p:spTree>
    <p:extLst>
      <p:ext uri="{BB962C8B-B14F-4D97-AF65-F5344CB8AC3E}">
        <p14:creationId xmlns:p14="http://schemas.microsoft.com/office/powerpoint/2010/main" val="346436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30 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say out loud, as many US states as you can in alphabetical 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 List 3, write down as many words as you can remember from list 3</a:t>
            </a:r>
          </a:p>
          <a:p>
            <a:endParaRPr lang="en-US" dirty="0"/>
          </a:p>
          <a:p>
            <a:r>
              <a:rPr lang="en-US" dirty="0" smtClean="0"/>
              <a:t>You have 1 minute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0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453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3212"/>
            <a:ext cx="8229600" cy="569329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sour</a:t>
            </a:r>
          </a:p>
          <a:p>
            <a:pPr marL="0" indent="0" algn="ctr">
              <a:buNone/>
            </a:pPr>
            <a:r>
              <a:rPr lang="en-US" dirty="0" smtClean="0"/>
              <a:t>candy</a:t>
            </a:r>
          </a:p>
          <a:p>
            <a:pPr marL="0" indent="0" algn="ctr">
              <a:buNone/>
            </a:pPr>
            <a:r>
              <a:rPr lang="en-US" dirty="0" smtClean="0"/>
              <a:t>sugar</a:t>
            </a:r>
          </a:p>
          <a:p>
            <a:pPr marL="0" indent="0" algn="ctr">
              <a:buNone/>
            </a:pPr>
            <a:r>
              <a:rPr lang="en-US" dirty="0" smtClean="0"/>
              <a:t>bitter</a:t>
            </a:r>
          </a:p>
          <a:p>
            <a:pPr marL="0" indent="0" algn="ctr">
              <a:buNone/>
            </a:pPr>
            <a:r>
              <a:rPr lang="en-US" dirty="0" smtClean="0"/>
              <a:t>good</a:t>
            </a:r>
          </a:p>
          <a:p>
            <a:pPr marL="0" indent="0" algn="ctr">
              <a:buNone/>
            </a:pPr>
            <a:r>
              <a:rPr lang="en-US" dirty="0" smtClean="0"/>
              <a:t>taste</a:t>
            </a:r>
          </a:p>
          <a:p>
            <a:pPr marL="0" indent="0" algn="ctr">
              <a:buNone/>
            </a:pPr>
            <a:r>
              <a:rPr lang="en-US" dirty="0" smtClean="0"/>
              <a:t>tooth</a:t>
            </a:r>
          </a:p>
          <a:p>
            <a:pPr marL="0" indent="0" algn="ctr">
              <a:buNone/>
            </a:pPr>
            <a:r>
              <a:rPr lang="en-US" dirty="0" smtClean="0"/>
              <a:t>nice</a:t>
            </a:r>
          </a:p>
          <a:p>
            <a:pPr marL="0" indent="0" algn="ctr">
              <a:buNone/>
            </a:pPr>
            <a:r>
              <a:rPr lang="en-US" dirty="0" smtClean="0"/>
              <a:t>honey</a:t>
            </a:r>
          </a:p>
          <a:p>
            <a:pPr marL="0" indent="0" algn="ctr">
              <a:buNone/>
            </a:pPr>
            <a:r>
              <a:rPr lang="en-US" dirty="0" smtClean="0"/>
              <a:t>soda</a:t>
            </a:r>
          </a:p>
          <a:p>
            <a:pPr marL="0" indent="0" algn="ctr">
              <a:buNone/>
            </a:pPr>
            <a:r>
              <a:rPr lang="en-US" dirty="0" smtClean="0"/>
              <a:t>chocolate</a:t>
            </a:r>
          </a:p>
        </p:txBody>
      </p:sp>
    </p:spTree>
    <p:extLst>
      <p:ext uri="{BB962C8B-B14F-4D97-AF65-F5344CB8AC3E}">
        <p14:creationId xmlns:p14="http://schemas.microsoft.com/office/powerpoint/2010/main" val="367858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30 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Spot as many differences as you can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5846"/>
            <a:ext cx="9144000" cy="326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 List 4, write down as many words as you can remember from list 4</a:t>
            </a:r>
          </a:p>
          <a:p>
            <a:endParaRPr lang="en-US" dirty="0"/>
          </a:p>
          <a:p>
            <a:r>
              <a:rPr lang="en-US" dirty="0" smtClean="0"/>
              <a:t>You have 1 minute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0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453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3212"/>
            <a:ext cx="8229600" cy="569329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apple</a:t>
            </a:r>
          </a:p>
          <a:p>
            <a:pPr marL="0" indent="0" algn="ctr">
              <a:buNone/>
            </a:pPr>
            <a:r>
              <a:rPr lang="en-US" dirty="0" smtClean="0"/>
              <a:t>vegetable</a:t>
            </a:r>
          </a:p>
          <a:p>
            <a:pPr marL="0" indent="0" algn="ctr">
              <a:buNone/>
            </a:pPr>
            <a:r>
              <a:rPr lang="en-US" dirty="0" smtClean="0"/>
              <a:t>orange</a:t>
            </a:r>
          </a:p>
          <a:p>
            <a:pPr marL="0" indent="0" algn="ctr">
              <a:buNone/>
            </a:pPr>
            <a:r>
              <a:rPr lang="en-US" dirty="0" smtClean="0"/>
              <a:t>kiwi</a:t>
            </a:r>
          </a:p>
          <a:p>
            <a:pPr marL="0" indent="0" algn="ctr">
              <a:buNone/>
            </a:pPr>
            <a:r>
              <a:rPr lang="en-US" dirty="0" smtClean="0"/>
              <a:t>citrus</a:t>
            </a:r>
          </a:p>
          <a:p>
            <a:pPr marL="0" indent="0" algn="ctr">
              <a:buNone/>
            </a:pPr>
            <a:r>
              <a:rPr lang="en-US" dirty="0" smtClean="0"/>
              <a:t>ripe</a:t>
            </a:r>
          </a:p>
          <a:p>
            <a:pPr marL="0" indent="0" algn="ctr">
              <a:buNone/>
            </a:pPr>
            <a:r>
              <a:rPr lang="en-US" dirty="0" smtClean="0"/>
              <a:t>pear</a:t>
            </a:r>
          </a:p>
          <a:p>
            <a:pPr marL="0" indent="0" algn="ctr">
              <a:buNone/>
            </a:pPr>
            <a:r>
              <a:rPr lang="en-US" dirty="0" smtClean="0"/>
              <a:t>banana</a:t>
            </a:r>
          </a:p>
          <a:p>
            <a:pPr marL="0" indent="0" algn="ctr">
              <a:buNone/>
            </a:pPr>
            <a:r>
              <a:rPr lang="en-US" dirty="0" smtClean="0"/>
              <a:t>berry</a:t>
            </a:r>
          </a:p>
          <a:p>
            <a:pPr marL="0" indent="0" algn="ctr">
              <a:buNone/>
            </a:pPr>
            <a:r>
              <a:rPr lang="en-US" dirty="0" smtClean="0"/>
              <a:t>cherry</a:t>
            </a:r>
          </a:p>
          <a:p>
            <a:pPr marL="0" indent="0" algn="ctr">
              <a:buNone/>
            </a:pPr>
            <a:r>
              <a:rPr lang="en-US" dirty="0" smtClean="0"/>
              <a:t>basket</a:t>
            </a:r>
          </a:p>
          <a:p>
            <a:pPr marL="0" indent="0" algn="ctr">
              <a:buNone/>
            </a:pPr>
            <a:r>
              <a:rPr lang="en-US" dirty="0" smtClean="0"/>
              <a:t>juice</a:t>
            </a:r>
          </a:p>
        </p:txBody>
      </p:sp>
    </p:spTree>
    <p:extLst>
      <p:ext uri="{BB962C8B-B14F-4D97-AF65-F5344CB8AC3E}">
        <p14:creationId xmlns:p14="http://schemas.microsoft.com/office/powerpoint/2010/main" val="195169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43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30 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5292"/>
            <a:ext cx="8229600" cy="4525963"/>
          </a:xfrm>
        </p:spPr>
        <p:txBody>
          <a:bodyPr/>
          <a:lstStyle/>
          <a:p>
            <a:r>
              <a:rPr lang="en-US" dirty="0" smtClean="0"/>
              <a:t>Count the number of chef hats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17" y="1465460"/>
            <a:ext cx="7374424" cy="515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 List 5, write down as many words as you can remember from list 5</a:t>
            </a:r>
          </a:p>
          <a:p>
            <a:endParaRPr lang="en-US" dirty="0"/>
          </a:p>
          <a:p>
            <a:r>
              <a:rPr lang="en-US" dirty="0" smtClean="0"/>
              <a:t>You have 1 minute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0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piece of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Turn your recall lists over so you can’t see them</a:t>
            </a:r>
          </a:p>
          <a:p>
            <a:r>
              <a:rPr lang="en-US" dirty="0" smtClean="0"/>
              <a:t>Take out a blank piece of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45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Write down the numbers 1-20, like this:</a:t>
            </a:r>
          </a:p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 smtClean="0"/>
              <a:t>4</a:t>
            </a:r>
          </a:p>
          <a:p>
            <a:r>
              <a:rPr lang="en-US" dirty="0" smtClean="0"/>
              <a:t>Etc., </a:t>
            </a:r>
          </a:p>
          <a:p>
            <a:r>
              <a:rPr lang="en-US" dirty="0" smtClean="0"/>
              <a:t>For each word in the list, put O for OLD, and N for new. </a:t>
            </a:r>
          </a:p>
          <a:p>
            <a:r>
              <a:rPr lang="en-US" dirty="0" smtClean="0"/>
              <a:t>Old = you remember the word from any of the previous lists</a:t>
            </a:r>
          </a:p>
          <a:p>
            <a:r>
              <a:rPr lang="en-US" dirty="0" smtClean="0"/>
              <a:t>New=you do not remember this word from the previous lists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0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hot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apple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hill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smooth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sweet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mountain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cold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anger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chair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river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bed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sour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water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sleep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door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mad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fruit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rough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window</a:t>
            </a:r>
          </a:p>
        </p:txBody>
      </p:sp>
    </p:spTree>
    <p:extLst>
      <p:ext uri="{BB962C8B-B14F-4D97-AF65-F5344CB8AC3E}">
        <p14:creationId xmlns:p14="http://schemas.microsoft.com/office/powerpoint/2010/main" val="332540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False Memory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85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“Old” Items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913212"/>
            <a:ext cx="1788695" cy="56932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awake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tired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dream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wake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snooze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blanket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doze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slumber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snore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nap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76926" y="913212"/>
            <a:ext cx="2165685" cy="569329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mad</a:t>
            </a:r>
          </a:p>
          <a:p>
            <a:pPr marL="0" indent="0" algn="ctr">
              <a:buNone/>
            </a:pPr>
            <a:r>
              <a:rPr lang="en-US" dirty="0" smtClean="0"/>
              <a:t>fear</a:t>
            </a:r>
          </a:p>
          <a:p>
            <a:pPr marL="0" indent="0" algn="ctr">
              <a:buNone/>
            </a:pPr>
            <a:r>
              <a:rPr lang="en-US" dirty="0" smtClean="0"/>
              <a:t>hate</a:t>
            </a:r>
          </a:p>
          <a:p>
            <a:pPr marL="0" indent="0" algn="ctr">
              <a:buNone/>
            </a:pPr>
            <a:r>
              <a:rPr lang="en-US" dirty="0" smtClean="0"/>
              <a:t>rage</a:t>
            </a:r>
          </a:p>
          <a:p>
            <a:pPr marL="0" indent="0" algn="ctr">
              <a:buNone/>
            </a:pPr>
            <a:r>
              <a:rPr lang="en-US" dirty="0" smtClean="0"/>
              <a:t>temper</a:t>
            </a:r>
          </a:p>
          <a:p>
            <a:pPr marL="0" indent="0" algn="ctr">
              <a:buNone/>
            </a:pPr>
            <a:r>
              <a:rPr lang="en-US" dirty="0" smtClean="0"/>
              <a:t>fury</a:t>
            </a:r>
          </a:p>
          <a:p>
            <a:pPr marL="0" indent="0" algn="ctr">
              <a:buNone/>
            </a:pPr>
            <a:r>
              <a:rPr lang="en-US" dirty="0" smtClean="0"/>
              <a:t>ire</a:t>
            </a:r>
          </a:p>
          <a:p>
            <a:pPr marL="0" indent="0" algn="ctr">
              <a:buNone/>
            </a:pPr>
            <a:r>
              <a:rPr lang="en-US" dirty="0" smtClean="0"/>
              <a:t>wrath</a:t>
            </a:r>
          </a:p>
          <a:p>
            <a:pPr marL="0" indent="0" algn="ctr">
              <a:buNone/>
            </a:pPr>
            <a:r>
              <a:rPr lang="en-US" dirty="0" smtClean="0"/>
              <a:t>happy</a:t>
            </a:r>
          </a:p>
          <a:p>
            <a:pPr marL="0" indent="0" algn="ctr">
              <a:buNone/>
            </a:pPr>
            <a:r>
              <a:rPr lang="en-US" dirty="0" smtClean="0"/>
              <a:t>fight</a:t>
            </a:r>
          </a:p>
          <a:p>
            <a:pPr marL="0" indent="0" algn="ctr">
              <a:buNone/>
            </a:pPr>
            <a:r>
              <a:rPr lang="en-US" dirty="0" smtClean="0"/>
              <a:t>hatred</a:t>
            </a:r>
          </a:p>
          <a:p>
            <a:pPr marL="0" indent="0" algn="ctr">
              <a:buNone/>
            </a:pPr>
            <a:r>
              <a:rPr lang="en-US" dirty="0" smtClean="0"/>
              <a:t>mean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561347" y="913212"/>
            <a:ext cx="1957137" cy="56932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snow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warm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winter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frigid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chilly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weather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freeze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air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165558" y="913212"/>
            <a:ext cx="2037347" cy="56932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candy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sugar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bitter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good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taste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tooth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honey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soda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chocolate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994358" y="913212"/>
            <a:ext cx="1692441" cy="56932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vegetable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orange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kiwi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citrus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ripe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pear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banana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cherry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basket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juice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8379" y="2069434"/>
            <a:ext cx="5775157" cy="3539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Let’s say, on average, participants just managed to recall 80% of the old items. </a:t>
            </a:r>
          </a:p>
          <a:p>
            <a:pPr algn="ctr"/>
            <a:r>
              <a:rPr lang="en-US" sz="3200" dirty="0" smtClean="0"/>
              <a:t>Can we say that we observed “false memory”?</a:t>
            </a:r>
          </a:p>
          <a:p>
            <a:pPr algn="ctr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“New”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312568" cy="4525963"/>
          </a:xfrm>
        </p:spPr>
        <p:txBody>
          <a:bodyPr/>
          <a:lstStyle/>
          <a:p>
            <a:r>
              <a:rPr lang="en-US" dirty="0" smtClean="0"/>
              <a:t>I.e., items that were actually not included in the list</a:t>
            </a:r>
          </a:p>
          <a:p>
            <a:r>
              <a:rPr lang="en-US" dirty="0" smtClean="0"/>
              <a:t>Can we say we observed false memory, if someone put down “soya sauce”?</a:t>
            </a:r>
          </a:p>
          <a:p>
            <a:pPr lv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521115" y="913212"/>
            <a:ext cx="2165685" cy="56932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fear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temper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wrath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happy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fight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hatred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“Critical Lures”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63915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We are not looking for random mistakes. Rather, we are looking for systematic mistakes</a:t>
            </a:r>
          </a:p>
          <a:p>
            <a:r>
              <a:rPr lang="en-US" dirty="0" smtClean="0"/>
              <a:t>What kind of systematic mistakes?</a:t>
            </a:r>
          </a:p>
          <a:p>
            <a:r>
              <a:rPr lang="en-US" dirty="0" smtClean="0"/>
              <a:t>Critical lures</a:t>
            </a:r>
          </a:p>
          <a:p>
            <a:pPr lvl="1"/>
            <a:r>
              <a:rPr lang="en-US" dirty="0" smtClean="0"/>
              <a:t>I.e., words that are not in the original list but people might think they are, because they are thematically related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521115" y="913212"/>
            <a:ext cx="2165685" cy="56932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fear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temper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wrath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happy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fight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hatred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 a blank piece of paper write the following: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Recall</a:t>
            </a:r>
            <a:endParaRPr lang="en-US" dirty="0"/>
          </a:p>
          <a:p>
            <a:r>
              <a:rPr lang="en-US" dirty="0" smtClean="0"/>
              <a:t># of items falsely recalled  _____________</a:t>
            </a:r>
          </a:p>
          <a:p>
            <a:pPr marL="0" indent="0">
              <a:buNone/>
            </a:pPr>
            <a:r>
              <a:rPr lang="en-US" dirty="0" smtClean="0"/>
              <a:t>Recognition</a:t>
            </a:r>
          </a:p>
          <a:p>
            <a:r>
              <a:rPr lang="en-US" dirty="0" smtClean="0"/>
              <a:t>Old items, # said old___________</a:t>
            </a:r>
          </a:p>
          <a:p>
            <a:r>
              <a:rPr lang="en-US" dirty="0" smtClean="0"/>
              <a:t>New items, # said old___________</a:t>
            </a:r>
          </a:p>
          <a:p>
            <a:r>
              <a:rPr lang="en-US" dirty="0" smtClean="0"/>
              <a:t>Critical Lures, # said old__________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44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# of items falsely recalled  _____________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For each list, add 1 if you wrote down the following words</a:t>
            </a:r>
          </a:p>
          <a:p>
            <a:r>
              <a:rPr lang="en-US" dirty="0" smtClean="0"/>
              <a:t>List 1:  Sleep</a:t>
            </a:r>
          </a:p>
          <a:p>
            <a:r>
              <a:rPr lang="en-US" dirty="0" smtClean="0"/>
              <a:t>List 2: Anger</a:t>
            </a:r>
          </a:p>
          <a:p>
            <a:r>
              <a:rPr lang="en-US" dirty="0" smtClean="0"/>
              <a:t>List 3: Cold</a:t>
            </a:r>
          </a:p>
          <a:p>
            <a:r>
              <a:rPr lang="en-US" dirty="0" smtClean="0"/>
              <a:t>List 4: Sweet</a:t>
            </a:r>
          </a:p>
          <a:p>
            <a:r>
              <a:rPr lang="en-US" dirty="0" smtClean="0"/>
              <a:t>List 5: Fruit</a:t>
            </a:r>
          </a:p>
          <a:p>
            <a:r>
              <a:rPr lang="en-US" dirty="0" smtClean="0"/>
              <a:t>Write down the total, the lowest possible value is 0, and the highest is 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OLD, # you said Old______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hot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apple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hill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smooth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sweet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mountain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cold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anger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chair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river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bed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sour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water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sleep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door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mad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fruit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rough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window</a:t>
            </a:r>
          </a:p>
        </p:txBody>
      </p:sp>
    </p:spTree>
    <p:extLst>
      <p:ext uri="{BB962C8B-B14F-4D97-AF65-F5344CB8AC3E}">
        <p14:creationId xmlns:p14="http://schemas.microsoft.com/office/powerpoint/2010/main" val="298430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New, # you said Old ______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hot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apple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hill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smooth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sweet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mountain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cold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anger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chair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river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bed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sour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water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sleep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door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mad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fruit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rough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window</a:t>
            </a:r>
          </a:p>
        </p:txBody>
      </p:sp>
    </p:spTree>
    <p:extLst>
      <p:ext uri="{BB962C8B-B14F-4D97-AF65-F5344CB8AC3E}">
        <p14:creationId xmlns:p14="http://schemas.microsoft.com/office/powerpoint/2010/main" val="13043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Lures, # you said Old______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hot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apple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hill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smooth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sweet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mountain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cold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anger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chair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river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bed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sour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water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sleep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door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mad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b="1" dirty="0" smtClean="0"/>
              <a:t>fruit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rough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 smtClean="0"/>
              <a:t>window</a:t>
            </a:r>
          </a:p>
        </p:txBody>
      </p:sp>
    </p:spTree>
    <p:extLst>
      <p:ext uri="{BB962C8B-B14F-4D97-AF65-F5344CB8AC3E}">
        <p14:creationId xmlns:p14="http://schemas.microsoft.com/office/powerpoint/2010/main" val="361281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744538" y="2382838"/>
          <a:ext cx="8096250" cy="442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744538" y="2382838"/>
          <a:ext cx="8096250" cy="442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759</Words>
  <Application>Microsoft Office PowerPoint</Application>
  <PresentationFormat>On-screen Show (4:3)</PresentationFormat>
  <Paragraphs>319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Memory Experiment</vt:lpstr>
      <vt:lpstr>Instructions</vt:lpstr>
      <vt:lpstr>List 1</vt:lpstr>
      <vt:lpstr>30 second task</vt:lpstr>
      <vt:lpstr>Recall</vt:lpstr>
      <vt:lpstr>List 2</vt:lpstr>
      <vt:lpstr>30 second task</vt:lpstr>
      <vt:lpstr>Recall</vt:lpstr>
      <vt:lpstr>List 3</vt:lpstr>
      <vt:lpstr>30 second task</vt:lpstr>
      <vt:lpstr>Recall</vt:lpstr>
      <vt:lpstr>List 4</vt:lpstr>
      <vt:lpstr>30 second task</vt:lpstr>
      <vt:lpstr>Recall</vt:lpstr>
      <vt:lpstr>List 5</vt:lpstr>
      <vt:lpstr>30 second task</vt:lpstr>
      <vt:lpstr>Recall</vt:lpstr>
      <vt:lpstr>New piece of paper</vt:lpstr>
      <vt:lpstr>Recognition</vt:lpstr>
      <vt:lpstr>Recognition</vt:lpstr>
      <vt:lpstr>PowerPoint Presentation</vt:lpstr>
      <vt:lpstr>“Old” Items</vt:lpstr>
      <vt:lpstr>“New” items</vt:lpstr>
      <vt:lpstr>“Critical Lures”</vt:lpstr>
      <vt:lpstr>Data</vt:lpstr>
      <vt:lpstr># of items falsely recalled  _____________</vt:lpstr>
      <vt:lpstr>OLD, # you said Old______</vt:lpstr>
      <vt:lpstr>New, # you said Old ______</vt:lpstr>
      <vt:lpstr>Critical Lures, # you said Old______</vt:lpstr>
      <vt:lpstr>Your Prediction</vt:lpstr>
      <vt:lpstr>Your Prediction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Memory Experiment</dc:title>
  <dc:creator>Matt Crump</dc:creator>
  <cp:lastModifiedBy>Wei Zhang</cp:lastModifiedBy>
  <cp:revision>32</cp:revision>
  <dcterms:created xsi:type="dcterms:W3CDTF">2015-02-03T14:50:54Z</dcterms:created>
  <dcterms:modified xsi:type="dcterms:W3CDTF">2020-02-26T20:36:04Z</dcterms:modified>
</cp:coreProperties>
</file>